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93" r:id="rId4"/>
    <p:sldId id="305" r:id="rId5"/>
    <p:sldId id="306" r:id="rId6"/>
    <p:sldId id="307" r:id="rId7"/>
    <p:sldId id="309" r:id="rId8"/>
    <p:sldId id="310" r:id="rId9"/>
    <p:sldId id="311" r:id="rId10"/>
    <p:sldId id="312" r:id="rId11"/>
    <p:sldId id="313" r:id="rId12"/>
    <p:sldId id="304" r:id="rId13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4A8522"/>
    <a:srgbClr val="0A253E"/>
    <a:srgbClr val="D9D8D4"/>
    <a:srgbClr val="C6C3BE"/>
    <a:srgbClr val="AEA9A3"/>
    <a:srgbClr val="665C52"/>
    <a:srgbClr val="DCD0C4"/>
    <a:srgbClr val="CBB6A3"/>
    <a:srgbClr val="B49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0" autoAdjust="0"/>
    <p:restoredTop sz="95226" autoAdjust="0"/>
  </p:normalViewPr>
  <p:slideViewPr>
    <p:cSldViewPr snapToGrid="0" snapToObjects="1" showGuides="1"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450AD-9F3A-45D6-A1E1-2512C16C9A4B}" type="datetimeFigureOut">
              <a:rPr lang="es-CL" smtClean="0"/>
              <a:t>07-12-2021</a:t>
            </a:fld>
            <a:endParaRPr lang="es-CL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59065-A502-484F-9571-FD65F64D5B58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97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>
              <a:buFont typeface="Arial" pitchFamily="34" charset="0"/>
              <a:buNone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Identificando</a:t>
            </a:r>
            <a:r>
              <a:rPr lang="es-ES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Relaciones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Una relación es una asociación bidireccional y significativa entre ambas entidades, o entre una entidad y ella misma.</a:t>
            </a: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Es una relación significativa y nombrable  entre dos o más entidades o de una entidad consigo misma.</a:t>
            </a: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Cada relación asocia una instancia de cada una de las entidades involucradas en ella.</a:t>
            </a: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Una relación representa las reglas de negocio que une a las entidades. Siempre hay dos reglas de negocio para cada relación.</a:t>
            </a: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CL" sz="1200" dirty="0">
                <a:latin typeface="Arial" panose="020B0604020202020204" pitchFamily="34" charset="0"/>
                <a:cs typeface="Arial" panose="020B0604020202020204" pitchFamily="34" charset="0"/>
              </a:rPr>
              <a:t>En el ejemplo las reglas del negocio son:</a:t>
            </a:r>
          </a:p>
          <a:p>
            <a:pPr marL="1200150" lvl="2" indent="-285750" eaLnBrk="1" hangingPunct="1">
              <a:buFont typeface="Wingdings" panose="05000000000000000000" pitchFamily="2" charset="2"/>
              <a:buChar char="§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departamento 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estar formado por 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uno o muchos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empleados.</a:t>
            </a:r>
          </a:p>
          <a:p>
            <a:pPr marL="1200150" lvl="2" indent="-285750" eaLnBrk="1" hangingPunct="1">
              <a:buFont typeface="Wingdings" panose="05000000000000000000" pitchFamily="2" charset="2"/>
              <a:buChar char="§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empleado 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debe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pertenecer a 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uno y solo un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departamento.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7515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marR="0" indent="-609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Identificando</a:t>
            </a:r>
            <a:r>
              <a:rPr lang="es-ES" sz="20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Relaciones</a:t>
            </a:r>
            <a:endParaRPr lang="es-E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 eaLnBrk="1" hangingPunct="1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Cada dirección de la relación 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tiene ciertas características que se pueden especificar en el MER:</a:t>
            </a: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n nombre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(que es un verbo): 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tiqueta que aparece cerca de la entidad a la que está asignado. Asegúrese de que todos los nombres de relación estén en minúsculas (por ejemplo: "asignado a" o "responsable").</a:t>
            </a: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ardinalidad Mínima (u opcionalidad ): </a:t>
            </a:r>
            <a:r>
              <a:rPr lang="es-MX" sz="1800" b="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uede ser opcional (cero) u obligatoria (al menos uno).</a:t>
            </a:r>
          </a:p>
          <a:p>
            <a:pPr marL="609600" indent="-609600" algn="just" eaLnBrk="1" hangingPunct="1">
              <a:buFont typeface="Arial" pitchFamily="34" charset="0"/>
              <a:buChar char="•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ardinalidad Máxima (o grado):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puede ser uno o muchos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 eaLnBrk="1" hangingPunct="1"/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Cuando se lee las regla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del negocio (relación), utilice las siguientes palabras para la cardinalidad mínima:</a:t>
            </a:r>
          </a:p>
          <a:p>
            <a:pPr lvl="1" algn="just" eaLnBrk="1" hangingPunct="1"/>
            <a:r>
              <a:rPr lang="es-CL" sz="1800" b="1" dirty="0">
                <a:latin typeface="Arial" panose="020B0604020202020204" pitchFamily="34" charset="0"/>
                <a:cs typeface="Arial" panose="020B0604020202020204" pitchFamily="34" charset="0"/>
              </a:rPr>
              <a:t>Opcional:</a:t>
            </a: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 utilice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"puede ser" o "puede".</a:t>
            </a:r>
          </a:p>
          <a:p>
            <a:pPr lvl="1" algn="just" eaLnBrk="1" hangingPunct="1"/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Obligatorio: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use "debe ser" o "debe".</a:t>
            </a:r>
          </a:p>
          <a:p>
            <a:pPr lvl="1" algn="just" eaLnBrk="1" hangingPunct="1"/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 eaLnBrk="1" hangingPunct="1"/>
            <a:r>
              <a:rPr lang="es-CL" sz="2000" dirty="0">
                <a:latin typeface="Arial" panose="020B0604020202020204" pitchFamily="34" charset="0"/>
                <a:cs typeface="Arial" panose="020B0604020202020204" pitchFamily="34" charset="0"/>
              </a:rPr>
              <a:t>Cuando se lee las reglas del negocio (relación), utilice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las siguientes palabras siguientes para la cardinalidad máxima:</a:t>
            </a:r>
          </a:p>
          <a:p>
            <a:pPr lvl="1" algn="just" eaLnBrk="1" hangingPunct="1"/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Línea: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Use "uno y sólo uno.“</a:t>
            </a:r>
          </a:p>
          <a:p>
            <a:pPr lvl="1" algn="just" eaLnBrk="1" hangingPunct="1"/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Pata de gallo: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Use "uno o muchos".</a:t>
            </a:r>
          </a:p>
          <a:p>
            <a:pPr lvl="1" algn="just" eaLnBrk="1" hangingPunct="1"/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algn="just" eaLnBrk="1" hangingPunct="1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 sintaxis para leer un relación es la siguiente:</a:t>
            </a:r>
          </a:p>
          <a:p>
            <a:pPr marL="609600" indent="-609600" algn="just" eaLnBrk="1" hangingPunct="1">
              <a:buFont typeface="Wingdings" pitchFamily="2" charset="2"/>
              <a:buNone/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	Cada </a:t>
            </a:r>
            <a:r>
              <a:rPr lang="es-MX" sz="1400" i="1" dirty="0">
                <a:latin typeface="Arial" panose="020B0604020202020204" pitchFamily="34" charset="0"/>
                <a:cs typeface="Arial" panose="020B0604020202020204" pitchFamily="34" charset="0"/>
              </a:rPr>
              <a:t>entidad1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... debe  ... ser o estar  </a:t>
            </a:r>
            <a:r>
              <a:rPr lang="es-MX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nombre_relación</a:t>
            </a:r>
            <a:r>
              <a:rPr lang="es-MX" sz="1400" i="1" dirty="0">
                <a:latin typeface="Arial" panose="020B0604020202020204" pitchFamily="34" charset="0"/>
                <a:cs typeface="Arial" panose="020B0604020202020204" pitchFamily="34" charset="0"/>
              </a:rPr>
              <a:t>  …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una o varias  ... </a:t>
            </a:r>
            <a:r>
              <a:rPr lang="es-MX" sz="1400" i="1" dirty="0">
                <a:latin typeface="Arial" panose="020B0604020202020204" pitchFamily="34" charset="0"/>
                <a:cs typeface="Arial" panose="020B0604020202020204" pitchFamily="34" charset="0"/>
              </a:rPr>
              <a:t>entidad2</a:t>
            </a:r>
          </a:p>
          <a:p>
            <a:pPr marL="609600" indent="-609600" algn="just" eaLnBrk="1" hangingPunct="1">
              <a:buFont typeface="Wingdings" pitchFamily="2" charset="2"/>
              <a:buNone/>
            </a:pPr>
            <a:r>
              <a:rPr lang="es-MX" sz="1400" i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puede                                                    una y sólo una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8530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Identificando</a:t>
            </a:r>
            <a:r>
              <a:rPr lang="es-ES" sz="14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Relaciones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Con el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fin de establecer las reglas de negocio para cada relación, primero lea una relación en una dirección y luego lea la relación en la otra dirección. En los siguientes ejemplos las relaciones se leerían</a:t>
            </a:r>
            <a:r>
              <a:rPr lang="es-ES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como se muestran en cada ejemplo.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es-ES" sz="1400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58056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/>
            <a:r>
              <a:rPr lang="es-MX" sz="1400" b="1" dirty="0">
                <a:latin typeface="Times New Roman" pitchFamily="18" charset="0"/>
                <a:cs typeface="Times New Roman" pitchFamily="18" charset="0"/>
              </a:rPr>
              <a:t>Grados de Cardinalidad</a:t>
            </a: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MX" sz="1400" dirty="0">
                <a:latin typeface="Times New Roman" pitchFamily="18" charset="0"/>
                <a:cs typeface="Times New Roman" pitchFamily="18" charset="0"/>
              </a:rPr>
              <a:t>Las relaciones tienen asociadas una </a:t>
            </a:r>
            <a:r>
              <a:rPr lang="es-MX" sz="1400" b="1" dirty="0">
                <a:latin typeface="Times New Roman" pitchFamily="18" charset="0"/>
                <a:cs typeface="Times New Roman" pitchFamily="18" charset="0"/>
              </a:rPr>
              <a:t>cardinalidad</a:t>
            </a:r>
            <a:r>
              <a:rPr lang="es-MX" sz="1400" dirty="0">
                <a:latin typeface="Times New Roman" pitchFamily="18" charset="0"/>
                <a:cs typeface="Times New Roman" pitchFamily="18" charset="0"/>
              </a:rPr>
              <a:t> que </a:t>
            </a:r>
            <a:r>
              <a:rPr lang="es-MX" sz="1400" b="1" dirty="0">
                <a:latin typeface="Times New Roman" pitchFamily="18" charset="0"/>
                <a:cs typeface="Times New Roman" pitchFamily="18" charset="0"/>
              </a:rPr>
              <a:t>expresa el número de entidades</a:t>
            </a:r>
            <a:r>
              <a:rPr lang="es-MX" sz="1400" dirty="0">
                <a:latin typeface="Times New Roman" pitchFamily="18" charset="0"/>
                <a:cs typeface="Times New Roman" pitchFamily="18" charset="0"/>
              </a:rPr>
              <a:t> con las que puede asociarse otra entidad mediante una relación. </a:t>
            </a: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MX" sz="1400" dirty="0">
                <a:latin typeface="Times New Roman" pitchFamily="18" charset="0"/>
              </a:rPr>
              <a:t>La Cardinalidad con la que una Entidad participa en una relación específica </a:t>
            </a:r>
            <a:r>
              <a:rPr lang="es-MX" sz="1400" b="1" dirty="0">
                <a:latin typeface="Times New Roman" pitchFamily="18" charset="0"/>
              </a:rPr>
              <a:t>corresponde al número mínimo y máximo de correspondencias</a:t>
            </a:r>
            <a:r>
              <a:rPr lang="es-MX" sz="1400" dirty="0">
                <a:latin typeface="Times New Roman" pitchFamily="18" charset="0"/>
              </a:rPr>
              <a:t> en las</a:t>
            </a:r>
          </a:p>
          <a:p>
            <a:pPr marL="609600" indent="-609600" algn="just" eaLnBrk="1" hangingPunct="1"/>
            <a:r>
              <a:rPr lang="es-MX" sz="1400" dirty="0">
                <a:latin typeface="Times New Roman" pitchFamily="18" charset="0"/>
              </a:rPr>
              <a:t>	que puede tomar parte cada Entidad.</a:t>
            </a:r>
            <a:endParaRPr lang="es-MX" sz="1400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MX" sz="1400" dirty="0">
                <a:latin typeface="Times New Roman" pitchFamily="18" charset="0"/>
                <a:cs typeface="Times New Roman" pitchFamily="18" charset="0"/>
              </a:rPr>
              <a:t>Podemos distinguir los siguientes Grados de Cardinalidad (Cardinalidad Máxima):</a:t>
            </a:r>
          </a:p>
          <a:p>
            <a:pPr marL="1524000" lvl="2" indent="-609600" algn="just" eaLnBrk="1" hangingPunct="1">
              <a:buFont typeface="Courier New" panose="02070309020205020404" pitchFamily="49" charset="0"/>
              <a:buChar char="o"/>
            </a:pPr>
            <a:r>
              <a:rPr lang="es-MX" sz="1200" b="1" dirty="0">
                <a:latin typeface="Times New Roman" pitchFamily="18" charset="0"/>
                <a:cs typeface="Times New Roman" pitchFamily="18" charset="0"/>
              </a:rPr>
              <a:t>Uno a Muchos (1:M) o Muchos a Uno</a:t>
            </a:r>
            <a:r>
              <a:rPr lang="es-MX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MX" sz="1200" b="1" dirty="0">
                <a:latin typeface="Times New Roman" pitchFamily="18" charset="0"/>
                <a:cs typeface="Times New Roman" pitchFamily="18" charset="0"/>
              </a:rPr>
              <a:t>(M:1)</a:t>
            </a:r>
          </a:p>
          <a:p>
            <a:pPr marL="1524000" lvl="2" indent="-609600" algn="just" eaLnBrk="1" hangingPunct="1">
              <a:buFont typeface="Courier New" panose="02070309020205020404" pitchFamily="49" charset="0"/>
              <a:buChar char="o"/>
            </a:pPr>
            <a:r>
              <a:rPr lang="es-MX" sz="1200" b="1" dirty="0">
                <a:latin typeface="Times New Roman" pitchFamily="18" charset="0"/>
                <a:cs typeface="Times New Roman" pitchFamily="18" charset="0"/>
              </a:rPr>
              <a:t>Muchos a Muchos (M:M)</a:t>
            </a:r>
          </a:p>
          <a:p>
            <a:pPr marL="1524000" lvl="2" indent="-609600" algn="just" eaLnBrk="1" hangingPunct="1">
              <a:buFont typeface="Courier New" panose="02070309020205020404" pitchFamily="49" charset="0"/>
              <a:buChar char="o"/>
            </a:pPr>
            <a:r>
              <a:rPr lang="es-MX" sz="1200" b="1" dirty="0">
                <a:latin typeface="Times New Roman" pitchFamily="18" charset="0"/>
                <a:cs typeface="Times New Roman" pitchFamily="18" charset="0"/>
              </a:rPr>
              <a:t>Uno a Uno (1:1)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3591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/>
            <a:r>
              <a:rPr lang="es-MX" sz="1400" b="1" dirty="0">
                <a:latin typeface="Times New Roman" pitchFamily="18" charset="0"/>
                <a:cs typeface="Times New Roman" pitchFamily="18" charset="0"/>
              </a:rPr>
              <a:t>Relación 1:N</a:t>
            </a: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MX" sz="1400" dirty="0">
                <a:latin typeface="Times New Roman" pitchFamily="18" charset="0"/>
                <a:cs typeface="Times New Roman" pitchFamily="18" charset="0"/>
              </a:rPr>
              <a:t>Se caracteriza por tener cardinalidad de uno o más en una dirección y un grado de uno y sólo uno en la otra dirección. Este tipo de relación es la más frecuente.</a:t>
            </a:r>
            <a:endParaRPr lang="es-MX" sz="1400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7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9336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/>
            <a:r>
              <a:rPr lang="es-MX" sz="1400" b="1" dirty="0">
                <a:latin typeface="Times New Roman" pitchFamily="18" charset="0"/>
                <a:cs typeface="Times New Roman" pitchFamily="18" charset="0"/>
              </a:rPr>
              <a:t>Relación</a:t>
            </a:r>
            <a:r>
              <a:rPr lang="es-MX" sz="1400" b="1" baseline="0" dirty="0">
                <a:latin typeface="Times New Roman" pitchFamily="18" charset="0"/>
                <a:cs typeface="Times New Roman" pitchFamily="18" charset="0"/>
              </a:rPr>
              <a:t> M:N (M:M)</a:t>
            </a:r>
            <a:endParaRPr lang="es-MX" sz="1400" b="1" dirty="0">
              <a:latin typeface="Times New Roman" pitchFamily="18" charset="0"/>
              <a:cs typeface="Times New Roman" pitchFamily="18" charset="0"/>
            </a:endParaRP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MX" sz="1400" dirty="0">
                <a:latin typeface="Times New Roman" pitchFamily="18" charset="0"/>
                <a:cs typeface="Times New Roman" pitchFamily="18" charset="0"/>
              </a:rPr>
              <a:t>Se caracteriza porque tienen cardinalidad de uno o más en ambas direcciones. Este tipo de relación es </a:t>
            </a:r>
            <a:r>
              <a:rPr lang="es-ES" sz="1400" dirty="0">
                <a:latin typeface="Times New Roman" pitchFamily="18" charset="0"/>
              </a:rPr>
              <a:t>común verlas al comienzo del Modelo Entidad Relación.</a:t>
            </a:r>
            <a:endParaRPr lang="es-MX" sz="1400" b="1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8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21258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 algn="just" eaLnBrk="1" hangingPunct="1"/>
            <a:r>
              <a:rPr lang="es-MX" sz="1400" b="1" dirty="0">
                <a:latin typeface="Times New Roman" pitchFamily="18" charset="0"/>
                <a:cs typeface="Times New Roman" pitchFamily="18" charset="0"/>
              </a:rPr>
              <a:t>Relación 1:1</a:t>
            </a: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MX" sz="1400" dirty="0">
                <a:latin typeface="Times New Roman" pitchFamily="18" charset="0"/>
                <a:cs typeface="Times New Roman" pitchFamily="18" charset="0"/>
              </a:rPr>
              <a:t>Se caracteriza porque tienen una cardinalidad de uno y sólo uno en ambas direcciones. </a:t>
            </a:r>
          </a:p>
          <a:p>
            <a:pPr marL="609600" indent="-609600" algn="just" eaLnBrk="1" hangingPunct="1">
              <a:buFont typeface="Wingdings" panose="05000000000000000000" pitchFamily="2" charset="2"/>
              <a:buChar char="§"/>
            </a:pPr>
            <a:r>
              <a:rPr lang="es-ES" sz="1400" dirty="0">
                <a:latin typeface="Times New Roman" pitchFamily="18" charset="0"/>
              </a:rPr>
              <a:t>Este tipo de relaciones son las menos comunes y se debe tener </a:t>
            </a:r>
            <a:r>
              <a:rPr lang="es-MX" sz="1400" dirty="0">
                <a:latin typeface="Times New Roman" pitchFamily="18" charset="0"/>
                <a:cs typeface="Times New Roman" pitchFamily="18" charset="0"/>
              </a:rPr>
              <a:t>cuidado, ya que puede que este tipo de relación entre entidades sea realmente una misma entidad y no entidades diferentes.</a:t>
            </a:r>
            <a:r>
              <a:rPr lang="es-ES" sz="1400" dirty="0">
                <a:latin typeface="Times New Roman" pitchFamily="18" charset="0"/>
              </a:rPr>
              <a:t> </a:t>
            </a:r>
            <a:endParaRPr lang="es-MX" sz="16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s-MX" sz="1400" b="1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9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04235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latin typeface="Times New Roman" pitchFamily="18" charset="0"/>
              </a:rPr>
              <a:t>Grado de las Relaciones</a:t>
            </a:r>
          </a:p>
          <a:p>
            <a:pPr marL="171450" marR="0" indent="-17145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" sz="1100" dirty="0">
                <a:latin typeface="Times New Roman" pitchFamily="18" charset="0"/>
              </a:rPr>
              <a:t>La cantidad de entidades en una relación determina el </a:t>
            </a:r>
            <a:r>
              <a:rPr lang="es-ES" sz="1100" b="1" dirty="0">
                <a:latin typeface="Times New Roman" pitchFamily="18" charset="0"/>
              </a:rPr>
              <a:t>grado</a:t>
            </a:r>
            <a:r>
              <a:rPr lang="es-ES" sz="1100" b="1" i="1" dirty="0">
                <a:latin typeface="Times New Roman" pitchFamily="18" charset="0"/>
              </a:rPr>
              <a:t> </a:t>
            </a:r>
            <a:r>
              <a:rPr lang="es-ES" sz="1100" dirty="0">
                <a:latin typeface="Times New Roman" pitchFamily="18" charset="0"/>
              </a:rPr>
              <a:t>de la relación, por ello podemos distinguir las asociaciones </a:t>
            </a:r>
            <a:r>
              <a:rPr lang="es-ES" sz="1100" b="1" dirty="0">
                <a:latin typeface="Times New Roman" pitchFamily="18" charset="0"/>
              </a:rPr>
              <a:t>Unaria, Binaria, Ternaria y N-Aria</a:t>
            </a:r>
            <a:r>
              <a:rPr lang="es-ES" sz="1100" b="1" i="1" dirty="0">
                <a:latin typeface="Times New Roman" pitchFamily="18" charset="0"/>
              </a:rPr>
              <a:t>.</a:t>
            </a:r>
          </a:p>
          <a:p>
            <a:pPr marL="171450" marR="0" indent="-17145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" sz="1100" b="0" i="0" baseline="0" dirty="0">
                <a:latin typeface="Times New Roman" pitchFamily="18" charset="0"/>
              </a:rPr>
              <a:t>La </a:t>
            </a:r>
            <a:r>
              <a:rPr lang="es-ES_tradnl" sz="1400" dirty="0">
                <a:latin typeface="Times New Roman" pitchFamily="18" charset="0"/>
              </a:rPr>
              <a:t>asociación </a:t>
            </a:r>
            <a:r>
              <a:rPr lang="es-ES_tradnl" sz="1400" b="1" dirty="0">
                <a:latin typeface="Times New Roman" pitchFamily="18" charset="0"/>
              </a:rPr>
              <a:t>recursiva o</a:t>
            </a:r>
            <a:r>
              <a:rPr lang="es-ES_tradnl" sz="1400" dirty="0">
                <a:latin typeface="Times New Roman" pitchFamily="18" charset="0"/>
              </a:rPr>
              <a:t> </a:t>
            </a:r>
            <a:r>
              <a:rPr lang="es-ES_tradnl" sz="1400" b="1" dirty="0">
                <a:latin typeface="Times New Roman" pitchFamily="18" charset="0"/>
              </a:rPr>
              <a:t>unaria</a:t>
            </a:r>
            <a:r>
              <a:rPr lang="es-ES_tradnl" sz="1400" dirty="0">
                <a:latin typeface="Times New Roman" pitchFamily="18" charset="0"/>
              </a:rPr>
              <a:t> es una relación entre ocurrencias de una misma entidad. Pueden ser 1:1, 1:N o M:N.</a:t>
            </a:r>
          </a:p>
          <a:p>
            <a:pPr marL="171450" marR="0" indent="-17145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_tradnl" sz="1400" dirty="0">
                <a:latin typeface="Times New Roman" pitchFamily="18" charset="0"/>
              </a:rPr>
              <a:t>La asociación </a:t>
            </a:r>
            <a:r>
              <a:rPr lang="es-ES_tradnl" sz="1400" b="1" dirty="0">
                <a:latin typeface="Times New Roman" pitchFamily="18" charset="0"/>
              </a:rPr>
              <a:t>binaria </a:t>
            </a:r>
            <a:r>
              <a:rPr lang="es-ES_tradnl" sz="1400" dirty="0">
                <a:latin typeface="Times New Roman" pitchFamily="18" charset="0"/>
              </a:rPr>
              <a:t>es una relación entre ocurrencias de dos clases de entidades. Pueden ser 1:1, 1:N o M:N.</a:t>
            </a:r>
            <a:endParaRPr lang="es-MX" sz="14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s-ES" sz="11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s-MX" sz="1400" b="1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10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99074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latin typeface="Times New Roman" pitchFamily="18" charset="0"/>
              </a:rPr>
              <a:t>Grado de las Relaciones</a:t>
            </a:r>
          </a:p>
          <a:p>
            <a:pPr marL="285750" marR="0" lvl="1" indent="-28575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_tradnl" sz="1400" dirty="0">
                <a:latin typeface="Times New Roman" pitchFamily="18" charset="0"/>
              </a:rPr>
              <a:t>La asociación </a:t>
            </a:r>
            <a:r>
              <a:rPr lang="es-ES_tradnl" sz="1400" b="1" dirty="0">
                <a:latin typeface="Times New Roman" pitchFamily="18" charset="0"/>
              </a:rPr>
              <a:t>ternaria </a:t>
            </a:r>
            <a:r>
              <a:rPr lang="es-ES_tradnl" sz="1400" dirty="0">
                <a:latin typeface="Times New Roman" pitchFamily="18" charset="0"/>
              </a:rPr>
              <a:t>es una relación simultánea entre ocurrencias de tres clases  de entidades. En el ejemplo, las</a:t>
            </a:r>
            <a:r>
              <a:rPr lang="es-ES_tradnl" sz="1400" baseline="0" dirty="0">
                <a:latin typeface="Times New Roman" pitchFamily="18" charset="0"/>
              </a:rPr>
              <a:t> asignaturas de un</a:t>
            </a:r>
            <a:r>
              <a:rPr lang="es-ES_tradnl" sz="1400" dirty="0">
                <a:latin typeface="Times New Roman" pitchFamily="18" charset="0"/>
              </a:rPr>
              <a:t> alumno</a:t>
            </a:r>
            <a:r>
              <a:rPr lang="es-ES_tradnl" sz="1400" baseline="0" dirty="0">
                <a:latin typeface="Times New Roman" pitchFamily="18" charset="0"/>
              </a:rPr>
              <a:t> correspondientes al curso en el que está son evaluadas con una o muchas notas. </a:t>
            </a:r>
            <a:r>
              <a:rPr lang="es-ES" sz="1400" dirty="0">
                <a:latin typeface="Times New Roman" pitchFamily="18" charset="0"/>
              </a:rPr>
              <a:t>En general para las relaciones ternarias se recomienda tener 2 o 3 relaciones binarias.</a:t>
            </a:r>
            <a:endParaRPr lang="es-MX" sz="14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s-MX" sz="1400" b="1" dirty="0">
              <a:latin typeface="Times New Roman" pitchFamily="18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11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67167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07/12/2021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sultoria-estrategica.blogspot.com/2005/03/fines-y-objetivos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50811" y="3694012"/>
            <a:ext cx="341674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atin typeface="Calibri" pitchFamily="34" charset="0"/>
              </a:rPr>
              <a:t>MODELO ENTIDAD RELACIÓN IDENTIFICANDO RELACIONES</a:t>
            </a:r>
            <a:endParaRPr lang="es-CL" sz="2800" b="1" dirty="0"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26244" y="579441"/>
            <a:ext cx="7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Grado de las Relaciones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pic>
        <p:nvPicPr>
          <p:cNvPr id="10" name="Picture 4" descr="Screenshot - 30-08-2009 , 19_14_23">
            <a:extLst>
              <a:ext uri="{FF2B5EF4-FFF2-40B4-BE49-F238E27FC236}">
                <a16:creationId xmlns:a16="http://schemas.microsoft.com/office/drawing/2014/main" id="{EC34F1DD-E987-49C8-8548-90478707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1827967"/>
            <a:ext cx="3310196" cy="197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Screenshot - 30-08-2009 , 20_45_26">
            <a:extLst>
              <a:ext uri="{FF2B5EF4-FFF2-40B4-BE49-F238E27FC236}">
                <a16:creationId xmlns:a16="http://schemas.microsoft.com/office/drawing/2014/main" id="{0D8B03CE-8F16-4107-AD7B-B152D764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92" y="1854593"/>
            <a:ext cx="3476308" cy="18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Screenshot - 05-09-2009 , 22_18_21">
            <a:extLst>
              <a:ext uri="{FF2B5EF4-FFF2-40B4-BE49-F238E27FC236}">
                <a16:creationId xmlns:a16="http://schemas.microsoft.com/office/drawing/2014/main" id="{28114213-EF40-4B82-9182-C906C6482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24" y="4505025"/>
            <a:ext cx="6456487" cy="152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5 Rectángulo">
            <a:extLst>
              <a:ext uri="{FF2B5EF4-FFF2-40B4-BE49-F238E27FC236}">
                <a16:creationId xmlns:a16="http://schemas.microsoft.com/office/drawing/2014/main" id="{83A395C9-7C7A-475F-A4A4-017A282C1472}"/>
              </a:ext>
            </a:extLst>
          </p:cNvPr>
          <p:cNvSpPr/>
          <p:nvPr/>
        </p:nvSpPr>
        <p:spPr>
          <a:xfrm>
            <a:off x="395536" y="1458635"/>
            <a:ext cx="6462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 algn="just" eaLnBrk="1" hangingPunct="1"/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asociación </a:t>
            </a:r>
            <a:r>
              <a:rPr lang="es-ES_tradnl" sz="1800" b="1" dirty="0">
                <a:latin typeface="Arial" panose="020B0604020202020204" pitchFamily="34" charset="0"/>
                <a:cs typeface="Arial" panose="020B0604020202020204" pitchFamily="34" charset="0"/>
              </a:rPr>
              <a:t>recursiva o</a:t>
            </a: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1800" b="1" dirty="0">
                <a:latin typeface="Arial" panose="020B0604020202020204" pitchFamily="34" charset="0"/>
                <a:cs typeface="Arial" panose="020B0604020202020204" pitchFamily="34" charset="0"/>
              </a:rPr>
              <a:t>unaria</a:t>
            </a:r>
            <a:endParaRPr lang="es-ES_tradnl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6 Rectángulo">
            <a:extLst>
              <a:ext uri="{FF2B5EF4-FFF2-40B4-BE49-F238E27FC236}">
                <a16:creationId xmlns:a16="http://schemas.microsoft.com/office/drawing/2014/main" id="{14E5324B-A22F-4CD7-854D-4EFD23F88AC1}"/>
              </a:ext>
            </a:extLst>
          </p:cNvPr>
          <p:cNvSpPr/>
          <p:nvPr/>
        </p:nvSpPr>
        <p:spPr>
          <a:xfrm>
            <a:off x="547936" y="3969131"/>
            <a:ext cx="6462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 algn="just" eaLnBrk="1" hangingPunct="1"/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asociación </a:t>
            </a:r>
            <a:r>
              <a:rPr lang="es-ES_tradnl" sz="1800" b="1" dirty="0">
                <a:latin typeface="Arial" panose="020B0604020202020204" pitchFamily="34" charset="0"/>
                <a:cs typeface="Arial" panose="020B0604020202020204" pitchFamily="34" charset="0"/>
              </a:rPr>
              <a:t>binaria</a:t>
            </a:r>
            <a:endParaRPr lang="es-MX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26244" y="579441"/>
            <a:ext cx="7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Grado de las Relaciones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8" name="2 Rectángulo">
            <a:extLst>
              <a:ext uri="{FF2B5EF4-FFF2-40B4-BE49-F238E27FC236}">
                <a16:creationId xmlns:a16="http://schemas.microsoft.com/office/drawing/2014/main" id="{735A167F-59DC-4CED-A00A-763F5D5493BF}"/>
              </a:ext>
            </a:extLst>
          </p:cNvPr>
          <p:cNvSpPr/>
          <p:nvPr/>
        </p:nvSpPr>
        <p:spPr>
          <a:xfrm>
            <a:off x="489765" y="1398071"/>
            <a:ext cx="4572000" cy="3139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s-ES_tradnl" sz="1800" dirty="0">
                <a:latin typeface="Arial" panose="020B0604020202020204" pitchFamily="34" charset="0"/>
                <a:cs typeface="Arial" panose="020B0604020202020204" pitchFamily="34" charset="0"/>
              </a:rPr>
              <a:t>La asociación </a:t>
            </a:r>
            <a:r>
              <a:rPr lang="es-ES_tradnl" sz="1800" b="1" dirty="0">
                <a:latin typeface="Arial" panose="020B0604020202020204" pitchFamily="34" charset="0"/>
                <a:cs typeface="Arial" panose="020B0604020202020204" pitchFamily="34" charset="0"/>
              </a:rPr>
              <a:t>ternaria</a:t>
            </a:r>
            <a:endParaRPr lang="es-MX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C:\Users\user\Documents\DonationCoder\ScreenshotCaptor\Screenshots\Screenshot - 18-07-2013 , 19_04_28.png">
            <a:extLst>
              <a:ext uri="{FF2B5EF4-FFF2-40B4-BE49-F238E27FC236}">
                <a16:creationId xmlns:a16="http://schemas.microsoft.com/office/drawing/2014/main" id="{48F1C979-3CF6-44B6-BA1A-E831E0EB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45" y="2143036"/>
            <a:ext cx="8944710" cy="3607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290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Resumen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15888" y="1445383"/>
            <a:ext cx="814519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Se definió qué es una Relación.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Se explicó cómo identificar una Relación.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Se definió qué es la Cardinalidad de una Relación y cómo se representan.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Se definió que es la Grado de una Relación y cómo se representan.</a:t>
            </a:r>
          </a:p>
        </p:txBody>
      </p:sp>
      <p:pic>
        <p:nvPicPr>
          <p:cNvPr id="5" name="Picture 2" descr="http://1.bp.blogspot.com/_RqJDNYG54ms/Sw8Xel4RxEI/AAAAAAAAAAM/YsM0M1Y291A/s320/20080616-20080614-Trab%2520cooperativo.jpg">
            <a:extLst>
              <a:ext uri="{FF2B5EF4-FFF2-40B4-BE49-F238E27FC236}">
                <a16:creationId xmlns:a16="http://schemas.microsoft.com/office/drawing/2014/main" id="{90DFE86D-A36B-4468-9AF4-ADD99339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8634" y="4347877"/>
            <a:ext cx="2129478" cy="21294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68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Objetivos de la Clase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1" y="1893058"/>
            <a:ext cx="814519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Definir qué es una Relación.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Identificar una Relación.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Cardinalidad de una Relación.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s-CL" sz="1800" dirty="0">
                <a:latin typeface="Arial" panose="020B0604020202020204" pitchFamily="34" charset="0"/>
                <a:cs typeface="Arial" panose="020B0604020202020204" pitchFamily="34" charset="0"/>
              </a:rPr>
              <a:t>Grado de una Relación.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79CA5C71-61FD-4C9F-81BD-E2BDED1DD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84884" y="3872197"/>
            <a:ext cx="2173365" cy="2021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Identificando Relaciones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93E5A9-FB2E-489D-BE64-F20A4EFCEF67}"/>
              </a:ext>
            </a:extLst>
          </p:cNvPr>
          <p:cNvSpPr txBox="1"/>
          <p:nvPr/>
        </p:nvSpPr>
        <p:spPr>
          <a:xfrm>
            <a:off x="598702" y="1574768"/>
            <a:ext cx="8013036" cy="8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buFont typeface="Wingdings" panose="05000000000000000000" pitchFamily="2" charset="2"/>
              <a:buChar char="§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relación es una asociación bidireccional y significativa entre ambas entidades, o entre una entidad y ella misma.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7" descr="Screenshot - 27-08-2012 , 12_19_39">
            <a:extLst>
              <a:ext uri="{FF2B5EF4-FFF2-40B4-BE49-F238E27FC236}">
                <a16:creationId xmlns:a16="http://schemas.microsoft.com/office/drawing/2014/main" id="{ED62C64C-7D9F-4548-938B-3AD25F1A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81" y="2780158"/>
            <a:ext cx="6379354" cy="142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11" descr="Imagen en blanco y negro de un grupo de gente&#10;&#10;Descripción generada automáticamente con confianza media">
            <a:extLst>
              <a:ext uri="{FF2B5EF4-FFF2-40B4-BE49-F238E27FC236}">
                <a16:creationId xmlns:a16="http://schemas.microsoft.com/office/drawing/2014/main" id="{560399A0-697C-48DC-B12E-03E0C6FB90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648450" y="4694089"/>
            <a:ext cx="2105024" cy="19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Identificando Relaciones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pic>
        <p:nvPicPr>
          <p:cNvPr id="7" name="Picture 5" descr="Screenshot - 27-08-2012 , 12_19_39">
            <a:extLst>
              <a:ext uri="{FF2B5EF4-FFF2-40B4-BE49-F238E27FC236}">
                <a16:creationId xmlns:a16="http://schemas.microsoft.com/office/drawing/2014/main" id="{7EDB8F08-A523-416D-B735-AE0D03C22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46" y="1950170"/>
            <a:ext cx="7677096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1C660E20-02E9-4B7F-AE5C-3E88D003C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2928" y="3682970"/>
            <a:ext cx="1247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FF0000"/>
              </a:buClr>
              <a:buFont typeface="Arial" charset="0"/>
              <a:buNone/>
            </a:pPr>
            <a:r>
              <a:rPr lang="en-US" sz="1100" b="1" dirty="0">
                <a:solidFill>
                  <a:srgbClr val="7030A0"/>
                </a:solidFill>
                <a:latin typeface="Arial" charset="0"/>
              </a:rPr>
              <a:t>Muchos</a:t>
            </a:r>
            <a:endParaRPr lang="en-US" sz="1100" dirty="0">
              <a:solidFill>
                <a:srgbClr val="7030A0"/>
              </a:solidFill>
              <a:latin typeface="Arial" charset="0"/>
            </a:endParaRPr>
          </a:p>
          <a:p>
            <a:pPr algn="ctr" eaLnBrk="1" hangingPunct="1">
              <a:spcBef>
                <a:spcPct val="20000"/>
              </a:spcBef>
              <a:buClr>
                <a:srgbClr val="FF0000"/>
              </a:buClr>
              <a:buFont typeface="Arial" charset="0"/>
              <a:buNone/>
            </a:pPr>
            <a:r>
              <a:rPr lang="en-US" sz="1100" b="1" dirty="0">
                <a:solidFill>
                  <a:srgbClr val="7030A0"/>
                </a:solidFill>
                <a:latin typeface="Arial" charset="0"/>
              </a:rPr>
              <a:t>(Pata de Gallo)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B1FE2712-C424-48A8-B99B-7670DFB08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137" y="1627473"/>
            <a:ext cx="936625" cy="26035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FF0000"/>
              </a:buClr>
              <a:buFont typeface="Arial" charset="0"/>
              <a:buNone/>
            </a:pPr>
            <a:r>
              <a:rPr lang="en-US" sz="11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Obligatorio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B276AB22-7DB8-4BAA-A346-2C1EFE26E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196" y="1627473"/>
            <a:ext cx="4572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FF0000"/>
              </a:buClr>
              <a:buFont typeface="Arial" charset="0"/>
              <a:buNone/>
            </a:pPr>
            <a:r>
              <a:rPr lang="en-US" sz="1100" b="1" dirty="0">
                <a:solidFill>
                  <a:srgbClr val="7030A0"/>
                </a:solidFill>
                <a:latin typeface="Arial" charset="0"/>
              </a:rPr>
              <a:t>Uno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37DE9C16-C8A6-4213-AF31-35150A575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1" y="3466232"/>
            <a:ext cx="914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FF0000"/>
              </a:buClr>
              <a:buFont typeface="Arial" charset="0"/>
              <a:buNone/>
            </a:pPr>
            <a:r>
              <a:rPr lang="en-US" sz="1100" b="1" dirty="0">
                <a:solidFill>
                  <a:srgbClr val="7030A0"/>
                </a:solidFill>
                <a:latin typeface="Arial" charset="0"/>
              </a:rPr>
              <a:t>Opcional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98D8EB-090C-48A2-A80E-DB39F82F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4214812"/>
            <a:ext cx="8448675" cy="157162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ECA9AD9-7B37-4218-9A38-EFD532062870}"/>
              </a:ext>
            </a:extLst>
          </p:cNvPr>
          <p:cNvCxnSpPr/>
          <p:nvPr/>
        </p:nvCxnSpPr>
        <p:spPr>
          <a:xfrm>
            <a:off x="3062796" y="1950170"/>
            <a:ext cx="0" cy="801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91CF4DD-CF18-4573-90EB-1331CD66E3B5}"/>
              </a:ext>
            </a:extLst>
          </p:cNvPr>
          <p:cNvCxnSpPr>
            <a:stCxn id="15" idx="0"/>
          </p:cNvCxnSpPr>
          <p:nvPr/>
        </p:nvCxnSpPr>
        <p:spPr>
          <a:xfrm flipV="1">
            <a:off x="3657601" y="2810595"/>
            <a:ext cx="0" cy="655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03CB2FB4-A239-497C-A535-5C9F6AA6683C}"/>
              </a:ext>
            </a:extLst>
          </p:cNvPr>
          <p:cNvCxnSpPr/>
          <p:nvPr/>
        </p:nvCxnSpPr>
        <p:spPr>
          <a:xfrm>
            <a:off x="5495278" y="1887823"/>
            <a:ext cx="0" cy="864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6FF7D1C-E61E-4C20-92F8-ED84F8D290B3}"/>
              </a:ext>
            </a:extLst>
          </p:cNvPr>
          <p:cNvCxnSpPr/>
          <p:nvPr/>
        </p:nvCxnSpPr>
        <p:spPr>
          <a:xfrm flipV="1">
            <a:off x="6036816" y="2929631"/>
            <a:ext cx="0" cy="667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7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472299" y="579441"/>
            <a:ext cx="374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Identificando Relaciones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D2BB6DBF-BECD-4B7B-868F-A1567EB23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0" y="3524400"/>
            <a:ext cx="33890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cliente puede hacer uno o muchos pedidos.</a:t>
            </a:r>
            <a:b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pedido es realizado por un cliente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CD964A4C-9033-4DF6-A391-3708646F6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0" y="4752022"/>
            <a:ext cx="38667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empleado efectúa un trabajo.</a:t>
            </a:r>
            <a:b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trabajo es realizado por uno o muchos empleados.</a:t>
            </a:r>
            <a:b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3" descr="Screenshot - 27-08-2012 , 15_02_36">
            <a:extLst>
              <a:ext uri="{FF2B5EF4-FFF2-40B4-BE49-F238E27FC236}">
                <a16:creationId xmlns:a16="http://schemas.microsoft.com/office/drawing/2014/main" id="{CD27CE4B-9E63-4446-87B0-3898E6D4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079244"/>
            <a:ext cx="4319587" cy="342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9EA91CD6-68A5-43AE-AE5C-CB20745E4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0" y="2337160"/>
            <a:ext cx="46442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Una asignatura puede ser tomada por uno o muchos estudiantes.</a:t>
            </a:r>
            <a:b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estudiante puede estar inscrito en una o más asignaturas.</a:t>
            </a:r>
            <a:b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3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3899738" y="579441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Grados de Cardinalidad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E9DE6F9-F7AB-4708-935B-AEC9B627E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" y="1628800"/>
            <a:ext cx="845978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Podemos distinguir los siguientes Grados de Cardinalidad (Cardinalidad Máxima):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Uno a Muchos (1:M) o Muchos a Uno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(M:1)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Muchos a Muchos (M:M)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Uno a Uno (1:1)</a:t>
            </a:r>
          </a:p>
          <a:p>
            <a:pPr lvl="1" algn="just">
              <a:buFont typeface="Wingdings" panose="05000000000000000000" pitchFamily="2" charset="2"/>
              <a:buChar char="§"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 descr="Imagen que contiene interior, tabla, foto, diversos&#10;&#10;Descripción generada automáticamente">
            <a:extLst>
              <a:ext uri="{FF2B5EF4-FFF2-40B4-BE49-F238E27FC236}">
                <a16:creationId xmlns:a16="http://schemas.microsoft.com/office/drawing/2014/main" id="{64A070B1-3C5A-44C5-81F3-006498C5DD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29870" y="4057650"/>
            <a:ext cx="2622994" cy="1652486"/>
          </a:xfrm>
          <a:prstGeom prst="rect">
            <a:avLst/>
          </a:prstGeom>
        </p:spPr>
      </p:pic>
      <p:pic>
        <p:nvPicPr>
          <p:cNvPr id="6" name="Imagen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C3B82DA-3B17-4AAD-9D85-F74FF29025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3715966" y="4883893"/>
            <a:ext cx="3175000" cy="1644650"/>
          </a:xfrm>
          <a:prstGeom prst="rect">
            <a:avLst/>
          </a:prstGeom>
        </p:spPr>
      </p:pic>
      <p:pic>
        <p:nvPicPr>
          <p:cNvPr id="15" name="Imagen 1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62C39EF8-7D4D-480E-905D-DB49235371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953046" y="2791298"/>
            <a:ext cx="2761084" cy="151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9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26244" y="579441"/>
            <a:ext cx="7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Relación Uno a Muchos (1:N) o Muchos a Uno (N:1)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pic>
        <p:nvPicPr>
          <p:cNvPr id="7" name="Picture 5" descr="Screenshot - 27-08-2012 , 14_50_24">
            <a:extLst>
              <a:ext uri="{FF2B5EF4-FFF2-40B4-BE49-F238E27FC236}">
                <a16:creationId xmlns:a16="http://schemas.microsoft.com/office/drawing/2014/main" id="{8B8E233E-FF38-4FEB-91AD-F7A247B2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896"/>
            <a:ext cx="475297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602CAA2E-BD7E-4D9E-93EC-652988792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851671"/>
            <a:ext cx="36375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cliente puede hacer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o muchos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pedidos.</a:t>
            </a:r>
            <a:b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pedido es realizado por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y sólo un cliente.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50BFE8FA-A56C-4262-8B5E-7AEF5FEB9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158183"/>
            <a:ext cx="3958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empleado efectúa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y sólo un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trabajo.</a:t>
            </a:r>
            <a:b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trabajo es realizado por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o muchos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empleados.</a:t>
            </a:r>
          </a:p>
        </p:txBody>
      </p:sp>
    </p:spTree>
    <p:extLst>
      <p:ext uri="{BB962C8B-B14F-4D97-AF65-F5344CB8AC3E}">
        <p14:creationId xmlns:p14="http://schemas.microsoft.com/office/powerpoint/2010/main" val="282261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26244" y="579441"/>
            <a:ext cx="7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Relación Muchos a Muchos (M:N)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D9BAD9AA-BDDA-4B9A-AC72-42379E022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00" y="4077345"/>
            <a:ext cx="33890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actor participa en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o muchas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películas</a:t>
            </a:r>
            <a:b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En una película actúan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o muchos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actores</a:t>
            </a:r>
          </a:p>
        </p:txBody>
      </p:sp>
      <p:pic>
        <p:nvPicPr>
          <p:cNvPr id="10" name="Picture 7" descr="Screenshot - 27-08-2012 , 15_09_18">
            <a:extLst>
              <a:ext uri="{FF2B5EF4-FFF2-40B4-BE49-F238E27FC236}">
                <a16:creationId xmlns:a16="http://schemas.microsoft.com/office/drawing/2014/main" id="{77766831-0621-4991-8DB1-1B2903825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2462857"/>
            <a:ext cx="446405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12127F6F-E1BB-4867-8D20-C17E043D7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8650" y="2708920"/>
            <a:ext cx="46923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Una asignatura puede ser tomada por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o muchos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estudiantes</a:t>
            </a:r>
          </a:p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estudiante puede estar inscrito en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o más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asignaturas</a:t>
            </a:r>
          </a:p>
        </p:txBody>
      </p:sp>
    </p:spTree>
    <p:extLst>
      <p:ext uri="{BB962C8B-B14F-4D97-AF65-F5344CB8AC3E}">
        <p14:creationId xmlns:p14="http://schemas.microsoft.com/office/powerpoint/2010/main" val="121019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26244" y="579441"/>
            <a:ext cx="7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>
                <a:solidFill>
                  <a:srgbClr val="FFFFFF"/>
                </a:solidFill>
              </a:rPr>
              <a:t>Relación Uno a Uno (1:1)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99240A52-6B90-4FC7-B030-43D605DA9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608" y="2995464"/>
            <a:ext cx="4102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operario es encargado de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y sólo una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maquinaria</a:t>
            </a:r>
          </a:p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Una maquinaria es manejada por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 y sólo un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operario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1221A014-516E-4566-A828-404C51265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9258" y="4238476"/>
            <a:ext cx="43348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  computador contiene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y sólo una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placa madre</a:t>
            </a:r>
          </a:p>
          <a:p>
            <a:pPr eaLnBrk="1" hangingPunct="1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Una placa madre es contenida por </a:t>
            </a:r>
            <a:r>
              <a:rPr lang="es-ES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y sólo un</a:t>
            </a:r>
            <a:r>
              <a:rPr lang="es-E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computador</a:t>
            </a:r>
          </a:p>
        </p:txBody>
      </p:sp>
      <p:pic>
        <p:nvPicPr>
          <p:cNvPr id="9" name="Picture 7" descr="Screenshot - 27-08-2012 , 16_56_48">
            <a:extLst>
              <a:ext uri="{FF2B5EF4-FFF2-40B4-BE49-F238E27FC236}">
                <a16:creationId xmlns:a16="http://schemas.microsoft.com/office/drawing/2014/main" id="{C400F9AD-70E4-4F3F-9B2C-D69D97C0B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1" y="2670026"/>
            <a:ext cx="43688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C:\Users\user\Documents\DonationCoder\ScreenshotCaptor\Screenshots\Screenshot - 27-08-2012 , 20_07_29.png">
            <a:extLst>
              <a:ext uri="{FF2B5EF4-FFF2-40B4-BE49-F238E27FC236}">
                <a16:creationId xmlns:a16="http://schemas.microsoft.com/office/drawing/2014/main" id="{F99C56AE-7D4A-4F70-A428-CDBA46A0F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8" y="4041626"/>
            <a:ext cx="4392613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088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4CBA08B7824894AA16DE9F2638AAE9B" ma:contentTypeVersion="8" ma:contentTypeDescription="Crear nuevo documento." ma:contentTypeScope="" ma:versionID="f07a5e6a19f2abfef6e68b1c786c3331">
  <xsd:schema xmlns:xsd="http://www.w3.org/2001/XMLSchema" xmlns:xs="http://www.w3.org/2001/XMLSchema" xmlns:p="http://schemas.microsoft.com/office/2006/metadata/properties" xmlns:ns2="7ff679ab-7b56-4e3a-bce0-ec1a424001f2" targetNamespace="http://schemas.microsoft.com/office/2006/metadata/properties" ma:root="true" ma:fieldsID="020420a751bd195f90c95b3b5e36c539" ns2:_="">
    <xsd:import namespace="7ff679ab-7b56-4e3a-bce0-ec1a4240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679ab-7b56-4e3a-bce0-ec1a4240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F55CE2-F6D4-478C-9B4A-F9646FEFAA60}"/>
</file>

<file path=customXml/itemProps2.xml><?xml version="1.0" encoding="utf-8"?>
<ds:datastoreItem xmlns:ds="http://schemas.openxmlformats.org/officeDocument/2006/customXml" ds:itemID="{23A0EF96-B4C5-4DFB-8B83-98A123ABE6D4}"/>
</file>

<file path=customXml/itemProps3.xml><?xml version="1.0" encoding="utf-8"?>
<ds:datastoreItem xmlns:ds="http://schemas.openxmlformats.org/officeDocument/2006/customXml" ds:itemID="{2D92492A-3D12-4B0F-8554-AA6D7765B97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1127</Words>
  <Application>Microsoft Office PowerPoint</Application>
  <PresentationFormat>Presentación en pantalla (4:3)</PresentationFormat>
  <Paragraphs>104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Myriad Pro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Francisca Guajardo N.</dc:creator>
  <cp:lastModifiedBy>Francisca Javiera Guajardo Navarro</cp:lastModifiedBy>
  <cp:revision>184</cp:revision>
  <dcterms:created xsi:type="dcterms:W3CDTF">2014-04-29T13:43:09Z</dcterms:created>
  <dcterms:modified xsi:type="dcterms:W3CDTF">2021-12-07T16:31:51Z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0x01010054CBA08B7824894AA16DE9F2638AAE9B</vt:lpwstr>
  </property>
</Properties>
</file>